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7"/>
  </p:notesMasterIdLst>
  <p:sldIdLst>
    <p:sldId id="256" r:id="rId2"/>
    <p:sldId id="258" r:id="rId3"/>
    <p:sldId id="261" r:id="rId4"/>
    <p:sldId id="260" r:id="rId5"/>
    <p:sldId id="263" r:id="rId6"/>
    <p:sldId id="269" r:id="rId7"/>
    <p:sldId id="270" r:id="rId8"/>
    <p:sldId id="271" r:id="rId9"/>
    <p:sldId id="272" r:id="rId10"/>
    <p:sldId id="262" r:id="rId11"/>
    <p:sldId id="259" r:id="rId12"/>
    <p:sldId id="273" r:id="rId13"/>
    <p:sldId id="264" r:id="rId14"/>
    <p:sldId id="277" r:id="rId15"/>
    <p:sldId id="278" r:id="rId16"/>
    <p:sldId id="276" r:id="rId17"/>
    <p:sldId id="279" r:id="rId18"/>
    <p:sldId id="280" r:id="rId19"/>
    <p:sldId id="281" r:id="rId20"/>
    <p:sldId id="282" r:id="rId21"/>
    <p:sldId id="266" r:id="rId22"/>
    <p:sldId id="274" r:id="rId23"/>
    <p:sldId id="275" r:id="rId24"/>
    <p:sldId id="267" r:id="rId25"/>
    <p:sldId id="26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0F3A6A"/>
    <a:srgbClr val="0B2745"/>
    <a:srgbClr val="113D6D"/>
    <a:srgbClr val="0F3969"/>
    <a:srgbClr val="0C2C50"/>
    <a:srgbClr val="081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>
      <p:cViewPr>
        <p:scale>
          <a:sx n="100" d="100"/>
          <a:sy n="100" d="100"/>
        </p:scale>
        <p:origin x="852" y="1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AFC2B-D374-4278-9500-899E8AB9F018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49646C-7CA6-45EF-A48E-1D9DA4A9E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51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49646C-7CA6-45EF-A48E-1D9DA4A9E8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61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49646C-7CA6-45EF-A48E-1D9DA4A9E8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0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76154-6B88-48DE-B7B0-BEF4004B3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2CCE1F-893C-47AF-BB6C-3AA3EC888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B4F06-CA77-405C-B1F1-59410EA9A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B38D1-C365-49B2-BB9E-9B3272E76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458A8-9A8C-4386-9A6B-01FAC1AEF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385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59A8F-FAD0-444F-84C0-B048BF7D9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097887-B2FC-42E5-91B0-BC511E79C6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D3A9B-86A4-46BD-8301-4C9FF564C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650EA-DF95-435B-9F70-DE842A6C7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F469E-312C-48EC-AA2B-6AABDC511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251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63328A-BFEB-4AC1-B15C-D10D4680A5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FA146C-91F6-4CF4-93D3-CCDE630CE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16E3D-3C15-404D-9B28-3754A594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E2120-0E09-4C2E-810F-901E8716E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E6B9C-C127-4868-A176-97749F66F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97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FF668-2816-47A2-B4F1-FFE954A8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3E02E-0771-4D9E-B728-69A2C06BB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BD335-088D-406E-B203-862A1882C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6D9C7-71C9-4773-ABE9-F93122D1D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FD1C4-EF1C-46D2-A47E-CD67D6E11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559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A594F-C382-47D7-B12C-88C997C2C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AF1C3-B712-4702-90AC-E3D5CBFCD6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613BE-ADE7-4C54-B5D5-18BD21E3A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9F205-A1D3-4B8C-9B8E-05394DD5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B35E4-6592-41DE-878F-869B39E3C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384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994CC-02D5-477F-95C5-F84BE4C94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169EA-ED3E-4F1E-BE8B-5990C638A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0DF40A-F511-4AAB-9027-1EDFEB473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46F75-6190-4590-A0DD-3CE113E55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A59A6-BFEE-4069-970B-54594D465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9F667C-2C74-4BDC-989A-FD5D33CC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528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1F4C1-4B9E-4598-8ABF-9198EF511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1C90A-BFFB-424B-9646-13EFFDAAC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07169-26D2-4BC0-81A9-2E3B64C1B0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CA7522-DF4B-41ED-9F91-E26631A0BA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094CD3-CFBE-4C51-87A3-2427F45F55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DF2A11-6552-45DE-8FE1-27DFC49A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627F6E-F796-4E72-A183-FEA0B2CE3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3CF0DA-9C1F-41EA-9757-FDEE51FD6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237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88D04-A349-4F9C-803E-AAB9236B8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BBD07B-9625-4EBB-9799-259EEAB7E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36326A-FF21-44C7-97FD-AD7E099B3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C02A36-BD37-49A9-8A7A-06AADA273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2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073D5C-D8C1-435A-907E-B6DA095AC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B2B41-DC6F-40BD-8B61-2EE32E5B6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E464F-470F-4F75-BABC-05B4114AB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87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C4327-D2D9-4025-8B54-9A318EA68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48023-7775-43E3-8B7F-3F2D9E5B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0149B8-C97B-48E9-A4EA-E187D92D3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EE144-DF60-458D-8C14-95DC398E8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406CDB-2A29-47BB-B8DF-DED893B9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3DAD4E-2876-4A83-A66A-CEFD05F0D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52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539F-E8A2-481C-B6B9-9195F320F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5ED8CF-1C30-4608-84B3-C206B00E44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360C-20C4-4A19-A325-ACED6AD8BF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DEE519-FD21-4335-B034-6663D1814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662DC-E449-4FCA-83E9-95721F263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B308C-A149-4A86-B5C8-15509413F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895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017E01-CA82-4A9F-95CC-5C2319ABC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E639E2-40B5-431B-96DB-F78BB0EF5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0DA17-55FA-4E87-B8A1-0F3907FCC6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3EFF1-B5E1-4AFE-BF12-1ECB9D07872A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DF09F-C6E3-4AE8-BB0F-B630273E9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EAC4-C339-43FC-876F-316B9F457B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E0F78-B941-4A92-AEF8-3FD6D91BB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976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5EBAA-1982-47B2-BD2F-C24C11F2BA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703" y="3164182"/>
            <a:ext cx="9966960" cy="29260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ECE 477 MIDTERM DESIGN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1967FA-398B-4A48-8FE6-323CE9DE82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8253" y="6151440"/>
            <a:ext cx="8767860" cy="138816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Team 16 : Track-On-Track</a:t>
            </a:r>
          </a:p>
        </p:txBody>
      </p:sp>
      <p:pic>
        <p:nvPicPr>
          <p:cNvPr id="9218" name="Picture 2" descr="https://engineering.purdue.edu/ece477/Teams/img/477grp16.jpg">
            <a:extLst>
              <a:ext uri="{FF2B5EF4-FFF2-40B4-BE49-F238E27FC236}">
                <a16:creationId xmlns:a16="http://schemas.microsoft.com/office/drawing/2014/main" id="{C88DA89B-8C96-4685-B798-68396AAA8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55" y="452673"/>
            <a:ext cx="4934139" cy="3700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376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BLOCK DIAGRAM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7D6CB9-E637-4ABE-B387-E5CD178A62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842" y="1082398"/>
            <a:ext cx="9363075" cy="57722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204668-33F7-436D-BB83-C4B3C32866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7291" y="1606054"/>
            <a:ext cx="2015003" cy="422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005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PACKAGING DESIGN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B879DB-27A9-4343-A806-3514EE05BC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962" y="1647096"/>
            <a:ext cx="7081273" cy="40290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FD89C3-438C-4AC1-BD88-E69DE11A0F8A}"/>
              </a:ext>
            </a:extLst>
          </p:cNvPr>
          <p:cNvSpPr txBox="1"/>
          <p:nvPr/>
        </p:nvSpPr>
        <p:spPr>
          <a:xfrm>
            <a:off x="400050" y="2105025"/>
            <a:ext cx="41052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yriad Pro" panose="020B0503030403020204" pitchFamily="34" charset="0"/>
              </a:rPr>
              <a:t>A small box that has openings for LCD, three push buttons, micro USB port, and a switch</a:t>
            </a:r>
          </a:p>
        </p:txBody>
      </p:sp>
    </p:spTree>
    <p:extLst>
      <p:ext uri="{BB962C8B-B14F-4D97-AF65-F5344CB8AC3E}">
        <p14:creationId xmlns:p14="http://schemas.microsoft.com/office/powerpoint/2010/main" val="136248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D3553A-0D46-4362-B686-D516670B18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62" y="1180286"/>
            <a:ext cx="9031641" cy="559623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ELECTRICAL SCHEMATIC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20EDE39-20BE-4848-83D7-B322CA9A16F1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4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9A8E53-9AC7-43D9-A1AE-465C568D8B2C}"/>
              </a:ext>
            </a:extLst>
          </p:cNvPr>
          <p:cNvSpPr/>
          <p:nvPr/>
        </p:nvSpPr>
        <p:spPr>
          <a:xfrm>
            <a:off x="1566362" y="1180286"/>
            <a:ext cx="1348854" cy="136373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620EB39-B6DD-41A4-8C40-16881FA0235F}"/>
              </a:ext>
            </a:extLst>
          </p:cNvPr>
          <p:cNvSpPr/>
          <p:nvPr/>
        </p:nvSpPr>
        <p:spPr>
          <a:xfrm>
            <a:off x="2915215" y="1180286"/>
            <a:ext cx="2009869" cy="136373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6F46777-EAA3-4E1F-9645-8FD309B0AC8B}"/>
              </a:ext>
            </a:extLst>
          </p:cNvPr>
          <p:cNvSpPr/>
          <p:nvPr/>
        </p:nvSpPr>
        <p:spPr>
          <a:xfrm>
            <a:off x="4925085" y="1180286"/>
            <a:ext cx="2726864" cy="136373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CBB99C1-8E0A-44AA-BD24-D2377DD5BFA3}"/>
              </a:ext>
            </a:extLst>
          </p:cNvPr>
          <p:cNvSpPr/>
          <p:nvPr/>
        </p:nvSpPr>
        <p:spPr>
          <a:xfrm>
            <a:off x="7651949" y="1180286"/>
            <a:ext cx="2946054" cy="136373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A41FCD7-5268-4945-BB48-E96C7534F364}"/>
              </a:ext>
            </a:extLst>
          </p:cNvPr>
          <p:cNvSpPr/>
          <p:nvPr/>
        </p:nvSpPr>
        <p:spPr>
          <a:xfrm>
            <a:off x="7651949" y="2547922"/>
            <a:ext cx="2946054" cy="290159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5DCC97E-D067-46DB-AEE9-364ADCC3343C}"/>
              </a:ext>
            </a:extLst>
          </p:cNvPr>
          <p:cNvSpPr/>
          <p:nvPr/>
        </p:nvSpPr>
        <p:spPr>
          <a:xfrm>
            <a:off x="5504507" y="2545737"/>
            <a:ext cx="2147442" cy="290159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98D5D18-A77F-4400-B656-BBB8DA7A108C}"/>
              </a:ext>
            </a:extLst>
          </p:cNvPr>
          <p:cNvSpPr/>
          <p:nvPr/>
        </p:nvSpPr>
        <p:spPr>
          <a:xfrm>
            <a:off x="2634558" y="2543552"/>
            <a:ext cx="2869949" cy="290159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46BDBA7-27F6-4646-946D-BB9553BE84C6}"/>
              </a:ext>
            </a:extLst>
          </p:cNvPr>
          <p:cNvSpPr/>
          <p:nvPr/>
        </p:nvSpPr>
        <p:spPr>
          <a:xfrm>
            <a:off x="1566361" y="2544024"/>
            <a:ext cx="1068197" cy="290159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FEB0C2C-7EEF-42CF-9C3F-BB4C4C3D569C}"/>
              </a:ext>
            </a:extLst>
          </p:cNvPr>
          <p:cNvSpPr/>
          <p:nvPr/>
        </p:nvSpPr>
        <p:spPr>
          <a:xfrm>
            <a:off x="1566360" y="5445618"/>
            <a:ext cx="2045973" cy="1330906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ACB479-2F11-4F4E-97FD-DBEB2C5B29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3" r="2222" b="14492"/>
          <a:stretch/>
        </p:blipFill>
        <p:spPr>
          <a:xfrm>
            <a:off x="3065613" y="1524000"/>
            <a:ext cx="5899088" cy="4200525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170EBD-E9D0-452E-8269-6DBB15F67C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340" y="1467336"/>
            <a:ext cx="8627792" cy="4908097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90B492-3230-4644-B275-80E58E79C8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59" y="1651012"/>
            <a:ext cx="9184827" cy="4540744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D67AFC-4D33-454C-852F-6D03A225E7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699" y="1846655"/>
            <a:ext cx="7967073" cy="4479928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56AD49-83B9-4624-BFB1-4A0F09B321F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" b="2836"/>
          <a:stretch/>
        </p:blipFill>
        <p:spPr>
          <a:xfrm>
            <a:off x="3276160" y="1205867"/>
            <a:ext cx="5987749" cy="5473566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1E9F1FC-C535-4D0B-AAFF-0154899EE7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697" y="1283436"/>
            <a:ext cx="5738439" cy="5385022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C6DF5D0-C5BF-4A03-A238-29F8D0AAFCF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49" y="1204476"/>
            <a:ext cx="5336536" cy="5542941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0330334-7B74-4683-BFB6-FC4A4C5D869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459" y="1605638"/>
            <a:ext cx="8240900" cy="4793985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35763CD-F51B-4A3B-AE57-C38E5A80680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875" y="1917322"/>
            <a:ext cx="7408977" cy="4133248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491363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5" presetClass="emph" presetSubtype="0" repeatCount="4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0664 -0.25069 L 6.25E-7 -2.22222E-6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326" y="12523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22222E-6 L -0.30664 -0.25069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08" y="-12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35" presetClass="emph" presetSubtype="0" repeatCount="4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865 -0.28657 L 1.66667E-6 -1.48148E-6 " pathEditMode="relative" rAng="0" ptsTypes="AA">
                                      <p:cBhvr>
                                        <p:cTn id="5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93" y="14491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7.40741E-7 L -0.17865 -0.28657 " pathEditMode="relative" rAng="0" ptsTypes="AA">
                                      <p:cBhvr>
                                        <p:cTn id="7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932" y="-1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35" presetClass="emph" presetSubtype="0" repeatCount="4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300"/>
                            </p:stCondLst>
                            <p:childTnLst>
                              <p:par>
                                <p:cTn id="8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484 -0.30208 L -4.16667E-6 -7.40741E-7 " pathEditMode="relative" rAng="0" ptsTypes="AA">
                                      <p:cBhvr>
                                        <p:cTn id="8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0" y="15116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01484 -0.30208 " pathEditMode="relative" rAng="0" ptsTypes="AA">
                                      <p:cBhvr>
                                        <p:cTn id="10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3" y="-14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35" presetClass="emph" presetSubtype="0" repeatCount="4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2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300"/>
                            </p:stCondLst>
                            <p:childTnLst>
                              <p:par>
                                <p:cTn id="11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568 -0.31527 L 1.66667E-6 3.7037E-7 " pathEditMode="relative" rAng="0" ptsTypes="AA">
                                      <p:cBhvr>
                                        <p:cTn id="1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23" y="15880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33333E-6 L 0.23568 -0.31528 " pathEditMode="relative" rAng="0" ptsTypes="AA">
                                      <p:cBhvr>
                                        <p:cTn id="1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84" y="-1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00"/>
                            </p:stCondLst>
                            <p:childTnLst>
                              <p:par>
                                <p:cTn id="145" presetID="35" presetClass="emph" presetSubtype="0" repeatCount="4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6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500"/>
                            </p:stCondLst>
                            <p:childTnLst>
                              <p:par>
                                <p:cTn id="14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48 0.04676 L 8.33333E-7 -1.48148E-6 " pathEditMode="relative" rAng="0" ptsTypes="AA">
                                      <p:cBhvr>
                                        <p:cTn id="1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91" y="-2014"/>
                                    </p:animMotion>
                                  </p:childTnLst>
                                </p:cTn>
                              </p:par>
                              <p:par>
                                <p:cTn id="1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0.19948 0.04676 " pathEditMode="relative" rAng="0" ptsTypes="AA">
                                      <p:cBhvr>
                                        <p:cTn id="17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74" y="2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500"/>
                            </p:stCondLst>
                            <p:childTnLst>
                              <p:par>
                                <p:cTn id="179" presetID="35" presetClass="emph" presetSubtype="0" repeatCount="4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0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500"/>
                            </p:stCondLst>
                            <p:childTnLst>
                              <p:par>
                                <p:cTn id="18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474 0.05301 L 8.33333E-7 -7.40741E-7 " pathEditMode="relative" rAng="0" ptsTypes="AA">
                                      <p:cBhvr>
                                        <p:cTn id="19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29" y="-2731"/>
                                    </p:animMotion>
                                  </p:childTnLst>
                                </p:cTn>
                              </p:par>
                              <p:par>
                                <p:cTn id="1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7037E-7 L 0.07474 0.05301 " pathEditMode="relative" rAng="0" ptsTypes="AA">
                                      <p:cBhvr>
                                        <p:cTn id="20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46" y="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500"/>
                            </p:stCondLst>
                            <p:childTnLst>
                              <p:par>
                                <p:cTn id="213" presetID="35" presetClass="emph" presetSubtype="0" repeatCount="4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4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1500"/>
                            </p:stCondLst>
                            <p:childTnLst>
                              <p:par>
                                <p:cTn id="21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034 0.01736 L 6.25E-7 -7.40741E-7 " pathEditMode="relative" rAng="0" ptsTypes="AA">
                                      <p:cBhvr>
                                        <p:cTn id="2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15" y="-625"/>
                                    </p:animMotion>
                                  </p:childTnLst>
                                </p:cTn>
                              </p:par>
                              <p:par>
                                <p:cTn id="2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7 L -0.18034 0.01736 " pathEditMode="relative" rAng="0" ptsTypes="AA">
                                      <p:cBhvr>
                                        <p:cTn id="2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41" y="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500"/>
                            </p:stCondLst>
                            <p:childTnLst>
                              <p:par>
                                <p:cTn id="247" presetID="35" presetClass="emph" presetSubtype="0" repeatCount="4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8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1500"/>
                            </p:stCondLst>
                            <p:childTnLst>
                              <p:par>
                                <p:cTn id="25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3503 -0.01759 L 2.29167E-6 1.48148E-6 " pathEditMode="relative" rAng="0" ptsTypes="AA">
                                      <p:cBhvr>
                                        <p:cTn id="2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97" y="741"/>
                                    </p:animMotion>
                                  </p:childTnLst>
                                </p:cTn>
                              </p:par>
                              <p:par>
                                <p:cTn id="2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81481E-6 L -0.33503 -0.01759 " pathEditMode="relative" rAng="0" ptsTypes="AA">
                                      <p:cBhvr>
                                        <p:cTn id="2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67" y="-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500"/>
                            </p:stCondLst>
                            <p:childTnLst>
                              <p:par>
                                <p:cTn id="281" presetID="35" presetClass="emph" presetSubtype="0" repeatCount="4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2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1500"/>
                            </p:stCondLst>
                            <p:childTnLst>
                              <p:par>
                                <p:cTn id="284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8919 0.3118 L 4.0766E-17 1.48148E-6 " pathEditMode="relative" rAng="0" ptsTypes="AA">
                                      <p:cBhvr>
                                        <p:cTn id="29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75" y="-15579"/>
                                    </p:animMotion>
                                  </p:childTnLst>
                                </p:cTn>
                              </p:par>
                              <p:par>
                                <p:cTn id="2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96296E-6 L -0.28919 0.3118 " pathEditMode="relative" rAng="0" ptsTypes="AA">
                                      <p:cBhvr>
                                        <p:cTn id="30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466" y="15579"/>
                                    </p:animMotion>
                                  </p:childTnLst>
                                </p:cTn>
                              </p:par>
                              <p:par>
                                <p:cTn id="3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40" grpId="0" animBg="1"/>
      <p:bldP spid="40" grpId="1" animBg="1"/>
      <p:bldP spid="40" grpId="2" animBg="1"/>
      <p:bldP spid="45" grpId="0" animBg="1"/>
      <p:bldP spid="45" grpId="1" animBg="1"/>
      <p:bldP spid="45" grpId="2" animBg="1"/>
      <p:bldP spid="50" grpId="0" animBg="1"/>
      <p:bldP spid="50" grpId="1" animBg="1"/>
      <p:bldP spid="50" grpId="2" animBg="1"/>
      <p:bldP spid="51" grpId="0" animBg="1"/>
      <p:bldP spid="51" grpId="1" animBg="1"/>
      <p:bldP spid="51" grpId="2" animBg="1"/>
      <p:bldP spid="52" grpId="0" animBg="1"/>
      <p:bldP spid="52" grpId="1" animBg="1"/>
      <p:bldP spid="52" grpId="2" animBg="1"/>
      <p:bldP spid="53" grpId="0" animBg="1"/>
      <p:bldP spid="53" grpId="1" animBg="1"/>
      <p:bldP spid="53" grpId="2" animBg="1"/>
      <p:bldP spid="54" grpId="0" animBg="1"/>
      <p:bldP spid="54" grpId="1" animBg="1"/>
      <p:bldP spid="54" grpId="2" animBg="1"/>
      <p:bldP spid="55" grpId="0" animBg="1"/>
      <p:bldP spid="55" grpId="2" animBg="1"/>
      <p:bldP spid="55" grpId="3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PCB LAYOUT OVERVIEW: Top Layer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https://lh4.googleusercontent.com/P-AQ3oyboSRqzPhR62w4UMV1zQYpY13jgKmXaVqoWxuhuFhKNj-qRlL4fujyIXuUofnbtQdOSeibRtlfWvDGDvRjj3eJS_PrzHxptJQQfRdg37fhsSeJ0UvmX5WUnW1jLD6JRf4dku4">
            <a:extLst>
              <a:ext uri="{FF2B5EF4-FFF2-40B4-BE49-F238E27FC236}">
                <a16:creationId xmlns:a16="http://schemas.microsoft.com/office/drawing/2014/main" id="{88C79294-BDAF-42A3-9E6C-B58762923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4079" y="1082352"/>
            <a:ext cx="6842321" cy="5652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9399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18080"/>
            <a:ext cx="12192000" cy="1082352"/>
          </a:xfrm>
        </p:spPr>
        <p:txBody>
          <a:bodyPr>
            <a:noAutofit/>
          </a:bodyPr>
          <a:lstStyle/>
          <a:p>
            <a:pPr algn="l"/>
            <a:r>
              <a:rPr lang="en-US" sz="5000" dirty="0">
                <a:solidFill>
                  <a:schemeClr val="bg1"/>
                </a:solidFill>
                <a:latin typeface="Helvetica" panose="020B0500000000000000" pitchFamily="34" charset="0"/>
              </a:rPr>
              <a:t> PCB LAYOUT OVERVIEW: Bottom Layer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https://lh4.googleusercontent.com/3St9KPEDwV4nEJDrZXWRkYWVbUSC-ITStzUjSQGdCu3oPoan3qwO1E-fCF5H31yotr5RLVn1TAcvvHwHnzmxS-RSzqkVbJ_Xqio-oXaDOZPcRcK0kmDQOSM0UygseBDU2MSYynmXKhc">
            <a:extLst>
              <a:ext uri="{FF2B5EF4-FFF2-40B4-BE49-F238E27FC236}">
                <a16:creationId xmlns:a16="http://schemas.microsoft.com/office/drawing/2014/main" id="{A2859B60-17A2-4F4E-B6DF-D58AC7360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587" y="1200432"/>
            <a:ext cx="6570263" cy="553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486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PCB LAYOUT: Bluetooth Module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ttps://lh6.googleusercontent.com/28SThfZ0Dx8aCah9gg1s9DKK7ZvO-tRpQ-bdSrG4HLUXbiqiZrLuruH10SUG5B61R1VSx2Ivi1O5G69N5MwuOVEwFZMZuvVyK-WjbHcgIYc5u_S9nVrxYFp9Dv4E2N4kdBN9Slqd-iY">
            <a:extLst>
              <a:ext uri="{FF2B5EF4-FFF2-40B4-BE49-F238E27FC236}">
                <a16:creationId xmlns:a16="http://schemas.microsoft.com/office/drawing/2014/main" id="{E5A0262D-5D26-469E-8569-DEB141334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7733" y="1626762"/>
            <a:ext cx="5338233" cy="4589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D65002A-8E9A-446E-917A-51E34E570598}"/>
              </a:ext>
            </a:extLst>
          </p:cNvPr>
          <p:cNvSpPr/>
          <p:nvPr/>
        </p:nvSpPr>
        <p:spPr>
          <a:xfrm>
            <a:off x="781027" y="312276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>
              <a:buFont typeface="+mj-lt"/>
              <a:buAutoNum type="arabicPeriod"/>
            </a:pPr>
            <a:r>
              <a:rPr lang="en-US" sz="3600" dirty="0">
                <a:solidFill>
                  <a:srgbClr val="FFFFFF"/>
                </a:solidFill>
                <a:latin typeface="Myriad Pro" panose="020B0503030403020204" pitchFamily="34" charset="0"/>
              </a:rPr>
              <a:t>Decoupling Capacitor</a:t>
            </a:r>
          </a:p>
          <a:p>
            <a:pPr fontAlgn="base">
              <a:buFont typeface="+mj-lt"/>
              <a:buAutoNum type="arabicPeriod"/>
            </a:pPr>
            <a:r>
              <a:rPr lang="en-US" sz="3600" dirty="0">
                <a:solidFill>
                  <a:srgbClr val="FFFFFF"/>
                </a:solidFill>
                <a:latin typeface="Myriad Pro" panose="020B0503030403020204" pitchFamily="34" charset="0"/>
              </a:rPr>
              <a:t>Antenna out of board</a:t>
            </a:r>
          </a:p>
        </p:txBody>
      </p:sp>
    </p:spTree>
    <p:extLst>
      <p:ext uri="{BB962C8B-B14F-4D97-AF65-F5344CB8AC3E}">
        <p14:creationId xmlns:p14="http://schemas.microsoft.com/office/powerpoint/2010/main" val="3205851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PCB LAYOUT: JTAG and Reset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https://lh6.googleusercontent.com/mMlx_3Pu5Q6BqVZbGpWx-uF_jkZ2vaK7hNDaq1traaY7HaAEtu750UL5bA5eneDg4UCGRmNd9um4pTOuXuzy0rXYpK0wI48K0XWtdU6A0Af8oVE2xk4PteqaEEgsklJHSbsKsys8OcI">
            <a:extLst>
              <a:ext uri="{FF2B5EF4-FFF2-40B4-BE49-F238E27FC236}">
                <a16:creationId xmlns:a16="http://schemas.microsoft.com/office/drawing/2014/main" id="{14272094-AB11-4765-AC41-D3AFC4F49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334" y="1690572"/>
            <a:ext cx="6007618" cy="445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59C9B71-F9F7-4CD1-B2C8-AC1A809E1419}"/>
              </a:ext>
            </a:extLst>
          </p:cNvPr>
          <p:cNvSpPr/>
          <p:nvPr/>
        </p:nvSpPr>
        <p:spPr>
          <a:xfrm>
            <a:off x="619047" y="2764235"/>
            <a:ext cx="486463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600" dirty="0">
                <a:solidFill>
                  <a:srgbClr val="FFFFFF"/>
                </a:solidFill>
                <a:latin typeface="Myriad Pro" panose="020B0503030403020204" pitchFamily="34" charset="0"/>
              </a:rPr>
              <a:t>Unused JTAG pins connected to cell modem UART pins for debugging</a:t>
            </a:r>
            <a:endParaRPr lang="en-US" sz="3600" dirty="0"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924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PCB LAYOUT: Microcontroller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https://lh4.googleusercontent.com/4qPuPNaD7XCbqhCQDRf7xrtTrmE8T4BOxCxKI3RH3N3XefX4Unf579xgkj-AAzXjl8ZfCWeMqcgFq2hEGrbPsr6USQNv5kW1DUU-VWFExdEZ5s-m41YXEs6evSW108b7qJGbVVRIoFk">
            <a:extLst>
              <a:ext uri="{FF2B5EF4-FFF2-40B4-BE49-F238E27FC236}">
                <a16:creationId xmlns:a16="http://schemas.microsoft.com/office/drawing/2014/main" id="{C386EBA8-5FA3-44E5-9D9B-EE7606A24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993" y="1409691"/>
            <a:ext cx="6113992" cy="502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7040956-9CEF-47AB-9478-E98AB1F7C25D}"/>
              </a:ext>
            </a:extLst>
          </p:cNvPr>
          <p:cNvSpPr/>
          <p:nvPr/>
        </p:nvSpPr>
        <p:spPr>
          <a:xfrm>
            <a:off x="287867" y="2791177"/>
            <a:ext cx="56388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+mj-lt"/>
              <a:buAutoNum type="arabicPeriod"/>
            </a:pPr>
            <a:r>
              <a:rPr lang="en-US" sz="4000" dirty="0">
                <a:solidFill>
                  <a:srgbClr val="FFFFFF"/>
                </a:solidFill>
                <a:latin typeface="Myriad Pro" panose="020B0503030403020204" pitchFamily="34" charset="0"/>
              </a:rPr>
              <a:t>Decoupling capacitors placed underneath</a:t>
            </a:r>
          </a:p>
          <a:p>
            <a:pPr fontAlgn="base">
              <a:buFont typeface="+mj-lt"/>
              <a:buAutoNum type="arabicPeriod"/>
            </a:pPr>
            <a:r>
              <a:rPr lang="en-US" sz="4000" dirty="0">
                <a:solidFill>
                  <a:srgbClr val="FFFFFF"/>
                </a:solidFill>
                <a:latin typeface="Myriad Pro" panose="020B0503030403020204" pitchFamily="34" charset="0"/>
              </a:rPr>
              <a:t>No external oscillator needed</a:t>
            </a:r>
          </a:p>
        </p:txBody>
      </p:sp>
    </p:spTree>
    <p:extLst>
      <p:ext uri="{BB962C8B-B14F-4D97-AF65-F5344CB8AC3E}">
        <p14:creationId xmlns:p14="http://schemas.microsoft.com/office/powerpoint/2010/main" val="3247975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PCB LAYOUT: Cell Modem and SIM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https://lh6.googleusercontent.com/znbiEhOh0EJmXfgm5NIzhR3Oi_DQCG_vsHMzHr6b0CWp7MdYbZnac0OTFBP_68B6mXUwaKv0tpOlML9dvZTn_peIoRLL6pe7_2bF28YdlkEn61FWqH2iqAk0992Kg803zCOT9OdbKqk">
            <a:extLst>
              <a:ext uri="{FF2B5EF4-FFF2-40B4-BE49-F238E27FC236}">
                <a16:creationId xmlns:a16="http://schemas.microsoft.com/office/drawing/2014/main" id="{2A8FA133-3882-421D-A3F3-D2ABBFAF9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035" y="1523045"/>
            <a:ext cx="4552950" cy="516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419EC71-83AD-46CF-85F5-4AFBA0E04087}"/>
              </a:ext>
            </a:extLst>
          </p:cNvPr>
          <p:cNvSpPr/>
          <p:nvPr/>
        </p:nvSpPr>
        <p:spPr>
          <a:xfrm>
            <a:off x="1283735" y="2134199"/>
            <a:ext cx="523559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SIM card slot placed under the cell modem</a:t>
            </a:r>
          </a:p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Antenna SMA interface out of board</a:t>
            </a:r>
          </a:p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Antenna U.FL interface placed on another side</a:t>
            </a:r>
          </a:p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Decoupling capacitors</a:t>
            </a:r>
          </a:p>
        </p:txBody>
      </p:sp>
    </p:spTree>
    <p:extLst>
      <p:ext uri="{BB962C8B-B14F-4D97-AF65-F5344CB8AC3E}">
        <p14:creationId xmlns:p14="http://schemas.microsoft.com/office/powerpoint/2010/main" val="3697518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PCB LAYOUT: Power Block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https://lh5.googleusercontent.com/rEM46FF3ts8_d8ShxhJZOYxfGsPfUWzUN-eIZXiKvlD07a0EC8ByPfcQnHqici8aNor43SvgSPZvuFjMUFuBzFCUxTnZxNBcj0TuJ5nou2PXhwc4_QNXt-LqBzdVgNYyGTuvGPjEcE4">
            <a:extLst>
              <a:ext uri="{FF2B5EF4-FFF2-40B4-BE49-F238E27FC236}">
                <a16:creationId xmlns:a16="http://schemas.microsoft.com/office/drawing/2014/main" id="{04CB9421-8A0D-49FB-AAC1-E2E81187F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7066" y="1504546"/>
            <a:ext cx="6865407" cy="442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BCB1521-A63E-4CF6-B99D-490BDCF745A1}"/>
              </a:ext>
            </a:extLst>
          </p:cNvPr>
          <p:cNvSpPr/>
          <p:nvPr/>
        </p:nvSpPr>
        <p:spPr>
          <a:xfrm>
            <a:off x="703780" y="2295758"/>
            <a:ext cx="510435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+mj-lt"/>
              <a:buAutoNum type="arabicPeriod"/>
            </a:pPr>
            <a:r>
              <a:rPr lang="en-US" sz="3200" dirty="0" err="1">
                <a:solidFill>
                  <a:srgbClr val="FFFFFF"/>
                </a:solidFill>
                <a:latin typeface="PT Sans"/>
              </a:rPr>
              <a:t>MicroUSB</a:t>
            </a:r>
            <a:r>
              <a:rPr lang="en-US" sz="3200" dirty="0">
                <a:solidFill>
                  <a:srgbClr val="FFFFFF"/>
                </a:solidFill>
                <a:latin typeface="PT Sans"/>
              </a:rPr>
              <a:t> for power input</a:t>
            </a:r>
          </a:p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JST header for battery</a:t>
            </a:r>
          </a:p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On edge of board</a:t>
            </a:r>
          </a:p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Trace width of 32 mils </a:t>
            </a:r>
          </a:p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3 status LEDs</a:t>
            </a:r>
          </a:p>
        </p:txBody>
      </p:sp>
    </p:spTree>
    <p:extLst>
      <p:ext uri="{BB962C8B-B14F-4D97-AF65-F5344CB8AC3E}">
        <p14:creationId xmlns:p14="http://schemas.microsoft.com/office/powerpoint/2010/main" val="217088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OUTLINE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26B41B-E3D0-4548-AE0D-E0E95BC0695E}"/>
              </a:ext>
            </a:extLst>
          </p:cNvPr>
          <p:cNvSpPr/>
          <p:nvPr/>
        </p:nvSpPr>
        <p:spPr>
          <a:xfrm>
            <a:off x="621068" y="1543635"/>
            <a:ext cx="974427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Project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Major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Block 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Packaging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Electrical Schematic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PCB Layout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Prototyping Progress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Software Development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Project Timeline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  <a:cs typeface="Arial" panose="020B0604020202020204" pitchFamily="34" charset="0"/>
              </a:rPr>
              <a:t>Questions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419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PCB LAYOUT: LCD &amp; Buttons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https://lh3.googleusercontent.com/ZNuXodLURXlvQWJit8RlBile5SiiRVxEwnX5chTT7tqgLFBON9BuQaC27LYBEVoXqdhgimi1a6vdoOniPZsj4sJNYaSkiFV-32kBoDb1rMlIcHNqOqp4PSSa8FUrUHmhXfzR-VleA4E">
            <a:extLst>
              <a:ext uri="{FF2B5EF4-FFF2-40B4-BE49-F238E27FC236}">
                <a16:creationId xmlns:a16="http://schemas.microsoft.com/office/drawing/2014/main" id="{4279CADE-CE0F-405F-9557-297B5D5AC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678" y="1367105"/>
            <a:ext cx="649605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29FB193-005F-4FE9-AE1F-23A200220C64}"/>
              </a:ext>
            </a:extLst>
          </p:cNvPr>
          <p:cNvSpPr/>
          <p:nvPr/>
        </p:nvSpPr>
        <p:spPr>
          <a:xfrm>
            <a:off x="420611" y="2397891"/>
            <a:ext cx="50630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LCD placed on board for stability</a:t>
            </a:r>
          </a:p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6x6mm pushbuttons to interact with device</a:t>
            </a:r>
          </a:p>
          <a:p>
            <a:pPr fontAlgn="base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PT Sans"/>
              </a:rPr>
              <a:t>Close to edge of board</a:t>
            </a:r>
          </a:p>
        </p:txBody>
      </p:sp>
    </p:spTree>
    <p:extLst>
      <p:ext uri="{BB962C8B-B14F-4D97-AF65-F5344CB8AC3E}">
        <p14:creationId xmlns:p14="http://schemas.microsoft.com/office/powerpoint/2010/main" val="2564769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5250" y="266699"/>
            <a:ext cx="12192000" cy="710877"/>
          </a:xfrm>
        </p:spPr>
        <p:txBody>
          <a:bodyPr>
            <a:no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Helvetica" panose="020B0500000000000000" pitchFamily="34" charset="0"/>
              </a:rPr>
              <a:t> SOFTWARE DEVELOPMENT PROGRESS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BFA741-CF2F-4614-B5AE-7B0F46BE58ED}"/>
              </a:ext>
            </a:extLst>
          </p:cNvPr>
          <p:cNvSpPr txBox="1"/>
          <p:nvPr/>
        </p:nvSpPr>
        <p:spPr>
          <a:xfrm>
            <a:off x="228600" y="1282377"/>
            <a:ext cx="875347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Embedded Software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Send and receive SMS messages from app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Communicate with Bluetooth with app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Respond to commands from device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Smartphone App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Send and receive SMS messages from device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Communicate with Bluetooth with device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Display location of device on Google Maps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Display relative distance based on Bluetooth</a:t>
            </a:r>
          </a:p>
          <a:p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B12EE7C-B654-487D-A7F0-133640673247}"/>
              </a:ext>
            </a:extLst>
          </p:cNvPr>
          <p:cNvSpPr/>
          <p:nvPr/>
        </p:nvSpPr>
        <p:spPr>
          <a:xfrm>
            <a:off x="9086850" y="1590958"/>
            <a:ext cx="2571184" cy="98682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Myriad Pro" panose="020B0503030403020204" pitchFamily="34" charset="0"/>
              </a:rPr>
              <a:t>Complete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D0D77FF-C0A3-493F-9F34-F2EED147563D}"/>
              </a:ext>
            </a:extLst>
          </p:cNvPr>
          <p:cNvSpPr/>
          <p:nvPr/>
        </p:nvSpPr>
        <p:spPr>
          <a:xfrm>
            <a:off x="9086850" y="2856934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Myriad Pro" panose="020B0503030403020204" pitchFamily="34" charset="0"/>
              </a:rPr>
              <a:t>Partially Complete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76908A7-5A64-4EA2-91E9-346948BD859F}"/>
              </a:ext>
            </a:extLst>
          </p:cNvPr>
          <p:cNvSpPr/>
          <p:nvPr/>
        </p:nvSpPr>
        <p:spPr>
          <a:xfrm>
            <a:off x="9086850" y="4122910"/>
            <a:ext cx="2571184" cy="98682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yriad Pro" panose="020B0503030403020204" pitchFamily="34" charset="0"/>
              </a:rPr>
              <a:t>Incomplete</a:t>
            </a:r>
            <a:endParaRPr lang="en-US" sz="2000" dirty="0">
              <a:solidFill>
                <a:schemeClr val="tx1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879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5250" y="266699"/>
            <a:ext cx="12192000" cy="710877"/>
          </a:xfrm>
        </p:spPr>
        <p:txBody>
          <a:bodyPr>
            <a:no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Helvetica" panose="020B0500000000000000" pitchFamily="34" charset="0"/>
              </a:rPr>
              <a:t> SOFTWARE DEVELOPMENT PROGRESS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B12EE7C-B654-487D-A7F0-133640673247}"/>
              </a:ext>
            </a:extLst>
          </p:cNvPr>
          <p:cNvSpPr/>
          <p:nvPr/>
        </p:nvSpPr>
        <p:spPr>
          <a:xfrm>
            <a:off x="319009" y="1349051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Myriad Pro" panose="020B0503030403020204" pitchFamily="34" charset="0"/>
              </a:rPr>
              <a:t>Embedded Software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D0D77FF-C0A3-493F-9F34-F2EED147563D}"/>
              </a:ext>
            </a:extLst>
          </p:cNvPr>
          <p:cNvSpPr/>
          <p:nvPr/>
        </p:nvSpPr>
        <p:spPr>
          <a:xfrm>
            <a:off x="3323994" y="1349051"/>
            <a:ext cx="2571184" cy="98682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Myriad Pro" panose="020B0503030403020204" pitchFamily="34" charset="0"/>
              </a:rPr>
              <a:t>Ability to receive SMS messages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76908A7-5A64-4EA2-91E9-346948BD859F}"/>
              </a:ext>
            </a:extLst>
          </p:cNvPr>
          <p:cNvSpPr/>
          <p:nvPr/>
        </p:nvSpPr>
        <p:spPr>
          <a:xfrm>
            <a:off x="6281359" y="5196832"/>
            <a:ext cx="2571184" cy="98682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yriad Pro" panose="020B0503030403020204" pitchFamily="34" charset="0"/>
              </a:rPr>
              <a:t>Respond to physical buttons</a:t>
            </a:r>
            <a:endParaRPr lang="en-US" sz="2000" dirty="0">
              <a:solidFill>
                <a:schemeClr val="tx1"/>
              </a:solidFill>
              <a:latin typeface="Myriad Pro" panose="020B0503030403020204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1113A40-DF99-445C-8F5A-0F9974E38ABE}"/>
              </a:ext>
            </a:extLst>
          </p:cNvPr>
          <p:cNvSpPr/>
          <p:nvPr/>
        </p:nvSpPr>
        <p:spPr>
          <a:xfrm>
            <a:off x="3323994" y="2631645"/>
            <a:ext cx="2571184" cy="98682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Myriad Pro" panose="020B0503030403020204" pitchFamily="34" charset="0"/>
              </a:rPr>
              <a:t>Ability to send SMS messages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414E1E1-50B5-409C-8BE4-1D3FBDF800C4}"/>
              </a:ext>
            </a:extLst>
          </p:cNvPr>
          <p:cNvSpPr/>
          <p:nvPr/>
        </p:nvSpPr>
        <p:spPr>
          <a:xfrm>
            <a:off x="3323994" y="3914239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yriad Pro" panose="020B0503030403020204" pitchFamily="34" charset="0"/>
              </a:rPr>
              <a:t>Communicate using Bluetooth</a:t>
            </a:r>
            <a:endParaRPr lang="en-US" sz="1600" dirty="0">
              <a:latin typeface="Myriad Pro" panose="020B0503030403020204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6F80A6A-5F92-4912-A4C0-C1ED073FECAE}"/>
              </a:ext>
            </a:extLst>
          </p:cNvPr>
          <p:cNvSpPr/>
          <p:nvPr/>
        </p:nvSpPr>
        <p:spPr>
          <a:xfrm>
            <a:off x="3323994" y="5196832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Myriad Pro" panose="020B0503030403020204" pitchFamily="34" charset="0"/>
              </a:rPr>
              <a:t>Use speaker and LCD when requested</a:t>
            </a:r>
            <a:endParaRPr lang="en-US" sz="1400" dirty="0">
              <a:latin typeface="Myriad Pro" panose="020B05030304030202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486577E-6D9C-499E-82ED-22082D21FB47}"/>
              </a:ext>
            </a:extLst>
          </p:cNvPr>
          <p:cNvSpPr/>
          <p:nvPr/>
        </p:nvSpPr>
        <p:spPr>
          <a:xfrm>
            <a:off x="6294388" y="3914239"/>
            <a:ext cx="2571184" cy="98682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Myriad Pro" panose="020B0503030403020204" pitchFamily="34" charset="0"/>
              </a:rPr>
              <a:t>Read and respond to Bluetooth commands</a:t>
            </a:r>
            <a:endParaRPr lang="en-US" dirty="0">
              <a:solidFill>
                <a:schemeClr val="tx1"/>
              </a:solidFill>
              <a:latin typeface="Myriad Pro" panose="020B0503030403020204" pitchFamily="34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EA0B9A1-2867-4822-B8E2-B628048A3EF1}"/>
              </a:ext>
            </a:extLst>
          </p:cNvPr>
          <p:cNvSpPr/>
          <p:nvPr/>
        </p:nvSpPr>
        <p:spPr>
          <a:xfrm>
            <a:off x="9239974" y="2631645"/>
            <a:ext cx="2571184" cy="98682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yriad Pro" panose="020B0503030403020204" pitchFamily="34" charset="0"/>
              </a:rPr>
              <a:t>Send requests for coordinates</a:t>
            </a:r>
            <a:endParaRPr lang="en-US" sz="2000" dirty="0">
              <a:solidFill>
                <a:schemeClr val="tx1"/>
              </a:solidFill>
              <a:latin typeface="Myriad Pro" panose="020B0503030403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91915CA-79A0-47EC-AF18-5F7A302E392C}"/>
              </a:ext>
            </a:extLst>
          </p:cNvPr>
          <p:cNvSpPr/>
          <p:nvPr/>
        </p:nvSpPr>
        <p:spPr>
          <a:xfrm>
            <a:off x="6281984" y="2631645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yriad Pro" panose="020B0503030403020204" pitchFamily="34" charset="0"/>
              </a:rPr>
              <a:t>Organize and send info to app</a:t>
            </a:r>
            <a:endParaRPr lang="en-US" sz="1600" dirty="0">
              <a:latin typeface="Myriad Pro" panose="020B050303040302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08AB35A-477D-427A-BAA2-80A4EC1D2059}"/>
              </a:ext>
            </a:extLst>
          </p:cNvPr>
          <p:cNvSpPr/>
          <p:nvPr/>
        </p:nvSpPr>
        <p:spPr>
          <a:xfrm>
            <a:off x="6294388" y="1349051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Myriad Pro" panose="020B0503030403020204" pitchFamily="34" charset="0"/>
              </a:rPr>
              <a:t>Read and respond to commands</a:t>
            </a:r>
            <a:endParaRPr lang="en-US" sz="1400" dirty="0">
              <a:latin typeface="Myriad Pro" panose="020B0503030403020204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0A4F6AB-5251-43C7-BD9F-3AFF78AF6617}"/>
              </a:ext>
            </a:extLst>
          </p:cNvPr>
          <p:cNvSpPr/>
          <p:nvPr/>
        </p:nvSpPr>
        <p:spPr>
          <a:xfrm>
            <a:off x="9232293" y="1349051"/>
            <a:ext cx="2571184" cy="98682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Myriad Pro" panose="020B0503030403020204" pitchFamily="34" charset="0"/>
              </a:rPr>
              <a:t>Receive and translate coordinates</a:t>
            </a:r>
            <a:endParaRPr lang="en-US" dirty="0">
              <a:solidFill>
                <a:schemeClr val="tx1"/>
              </a:solidFill>
              <a:latin typeface="Myriad Pro" panose="020B0503030403020204" pitchFamily="34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100F27A-4868-4E0D-B9FA-24382306432F}"/>
              </a:ext>
            </a:extLst>
          </p:cNvPr>
          <p:cNvCxnSpPr>
            <a:endCxn id="12" idx="1"/>
          </p:cNvCxnSpPr>
          <p:nvPr/>
        </p:nvCxnSpPr>
        <p:spPr>
          <a:xfrm>
            <a:off x="2890193" y="1837853"/>
            <a:ext cx="433801" cy="461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92AB551-B75D-4013-8349-94B805320139}"/>
              </a:ext>
            </a:extLst>
          </p:cNvPr>
          <p:cNvCxnSpPr>
            <a:cxnSpLocks/>
          </p:cNvCxnSpPr>
          <p:nvPr/>
        </p:nvCxnSpPr>
        <p:spPr>
          <a:xfrm>
            <a:off x="5895178" y="1833241"/>
            <a:ext cx="38618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861952C-270C-4C81-A2EC-7EB3E6837A50}"/>
              </a:ext>
            </a:extLst>
          </p:cNvPr>
          <p:cNvCxnSpPr>
            <a:cxnSpLocks/>
          </p:cNvCxnSpPr>
          <p:nvPr/>
        </p:nvCxnSpPr>
        <p:spPr>
          <a:xfrm>
            <a:off x="5895177" y="3125059"/>
            <a:ext cx="38618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85B5A01-797F-47EA-B61B-B6BEC52F33A5}"/>
              </a:ext>
            </a:extLst>
          </p:cNvPr>
          <p:cNvCxnSpPr>
            <a:cxnSpLocks/>
          </p:cNvCxnSpPr>
          <p:nvPr/>
        </p:nvCxnSpPr>
        <p:spPr>
          <a:xfrm>
            <a:off x="5908207" y="4408512"/>
            <a:ext cx="38618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7D5E91D-5087-407E-8738-9D16A70A6A51}"/>
              </a:ext>
            </a:extLst>
          </p:cNvPr>
          <p:cNvCxnSpPr>
            <a:cxnSpLocks/>
          </p:cNvCxnSpPr>
          <p:nvPr/>
        </p:nvCxnSpPr>
        <p:spPr>
          <a:xfrm>
            <a:off x="8865572" y="3083491"/>
            <a:ext cx="38618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94C1E76-2168-4345-959B-21CC989C9672}"/>
              </a:ext>
            </a:extLst>
          </p:cNvPr>
          <p:cNvCxnSpPr>
            <a:cxnSpLocks/>
          </p:cNvCxnSpPr>
          <p:nvPr/>
        </p:nvCxnSpPr>
        <p:spPr>
          <a:xfrm>
            <a:off x="8871674" y="1833241"/>
            <a:ext cx="38618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DAC381D-5832-4DB1-AACE-02018B38BDEB}"/>
              </a:ext>
            </a:extLst>
          </p:cNvPr>
          <p:cNvCxnSpPr>
            <a:cxnSpLocks/>
          </p:cNvCxnSpPr>
          <p:nvPr/>
        </p:nvCxnSpPr>
        <p:spPr>
          <a:xfrm>
            <a:off x="5908207" y="5698208"/>
            <a:ext cx="38618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E8A1856-482B-4039-994A-E83452278252}"/>
              </a:ext>
            </a:extLst>
          </p:cNvPr>
          <p:cNvCxnSpPr>
            <a:cxnSpLocks/>
          </p:cNvCxnSpPr>
          <p:nvPr/>
        </p:nvCxnSpPr>
        <p:spPr>
          <a:xfrm>
            <a:off x="1604601" y="5690246"/>
            <a:ext cx="1719393" cy="796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4CAC5DA-144E-46BD-AAF4-B9BB600C2282}"/>
              </a:ext>
            </a:extLst>
          </p:cNvPr>
          <p:cNvCxnSpPr>
            <a:cxnSpLocks/>
          </p:cNvCxnSpPr>
          <p:nvPr/>
        </p:nvCxnSpPr>
        <p:spPr>
          <a:xfrm>
            <a:off x="1598086" y="4399690"/>
            <a:ext cx="1719393" cy="796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8648C82-3840-4918-9631-1E6F7B7B9580}"/>
              </a:ext>
            </a:extLst>
          </p:cNvPr>
          <p:cNvCxnSpPr>
            <a:cxnSpLocks/>
          </p:cNvCxnSpPr>
          <p:nvPr/>
        </p:nvCxnSpPr>
        <p:spPr>
          <a:xfrm>
            <a:off x="1598086" y="3129171"/>
            <a:ext cx="1719393" cy="796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AF59667-743A-44FA-AE50-B5BC7E67C633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1598085" y="2335879"/>
            <a:ext cx="6516" cy="3385189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877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5250" y="266699"/>
            <a:ext cx="12192000" cy="710877"/>
          </a:xfrm>
        </p:spPr>
        <p:txBody>
          <a:bodyPr>
            <a:no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Helvetica" panose="020B0500000000000000" pitchFamily="34" charset="0"/>
              </a:rPr>
              <a:t> SOFTWARE DEVELOPMENT PROGRESS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B12EE7C-B654-487D-A7F0-133640673247}"/>
              </a:ext>
            </a:extLst>
          </p:cNvPr>
          <p:cNvSpPr/>
          <p:nvPr/>
        </p:nvSpPr>
        <p:spPr>
          <a:xfrm>
            <a:off x="319009" y="1349051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Myriad Pro" panose="020B0503030403020204" pitchFamily="34" charset="0"/>
              </a:rPr>
              <a:t>Smartphone App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D0D77FF-C0A3-493F-9F34-F2EED147563D}"/>
              </a:ext>
            </a:extLst>
          </p:cNvPr>
          <p:cNvSpPr/>
          <p:nvPr/>
        </p:nvSpPr>
        <p:spPr>
          <a:xfrm>
            <a:off x="3323994" y="1349051"/>
            <a:ext cx="2571184" cy="98682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Myriad Pro" panose="020B0503030403020204" pitchFamily="34" charset="0"/>
              </a:rPr>
              <a:t>Ability to receive SMS messages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1113A40-DF99-445C-8F5A-0F9974E38ABE}"/>
              </a:ext>
            </a:extLst>
          </p:cNvPr>
          <p:cNvSpPr/>
          <p:nvPr/>
        </p:nvSpPr>
        <p:spPr>
          <a:xfrm>
            <a:off x="3323994" y="2631645"/>
            <a:ext cx="2571184" cy="98682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Myriad Pro" panose="020B0503030403020204" pitchFamily="34" charset="0"/>
              </a:rPr>
              <a:t>Ability to send SMS commands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414E1E1-50B5-409C-8BE4-1D3FBDF800C4}"/>
              </a:ext>
            </a:extLst>
          </p:cNvPr>
          <p:cNvSpPr/>
          <p:nvPr/>
        </p:nvSpPr>
        <p:spPr>
          <a:xfrm>
            <a:off x="3323994" y="3914239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yriad Pro" panose="020B0503030403020204" pitchFamily="34" charset="0"/>
              </a:rPr>
              <a:t>Communicate using Bluetooth</a:t>
            </a:r>
            <a:endParaRPr lang="en-US" sz="1600" dirty="0">
              <a:latin typeface="Myriad Pro" panose="020B0503030403020204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6F80A6A-5F92-4912-A4C0-C1ED073FECAE}"/>
              </a:ext>
            </a:extLst>
          </p:cNvPr>
          <p:cNvSpPr/>
          <p:nvPr/>
        </p:nvSpPr>
        <p:spPr>
          <a:xfrm>
            <a:off x="3323994" y="5196832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Myriad Pro" panose="020B0503030403020204" pitchFamily="34" charset="0"/>
              </a:rPr>
              <a:t>Display signal strength of Bluetooth</a:t>
            </a:r>
            <a:endParaRPr lang="en-US" sz="1400" dirty="0">
              <a:latin typeface="Myriad Pro" panose="020B05030304030202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486577E-6D9C-499E-82ED-22082D21FB47}"/>
              </a:ext>
            </a:extLst>
          </p:cNvPr>
          <p:cNvSpPr/>
          <p:nvPr/>
        </p:nvSpPr>
        <p:spPr>
          <a:xfrm>
            <a:off x="6294388" y="3914239"/>
            <a:ext cx="2571184" cy="98682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Myriad Pro" panose="020B0503030403020204" pitchFamily="34" charset="0"/>
              </a:rPr>
              <a:t>Send commands using Bluetooth</a:t>
            </a:r>
            <a:endParaRPr lang="en-US" dirty="0">
              <a:solidFill>
                <a:schemeClr val="tx1"/>
              </a:solidFill>
              <a:latin typeface="Myriad Pro" panose="020B0503030403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91915CA-79A0-47EC-AF18-5F7A302E392C}"/>
              </a:ext>
            </a:extLst>
          </p:cNvPr>
          <p:cNvSpPr/>
          <p:nvPr/>
        </p:nvSpPr>
        <p:spPr>
          <a:xfrm>
            <a:off x="6281984" y="2631645"/>
            <a:ext cx="2571184" cy="986828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yriad Pro" panose="020B0503030403020204" pitchFamily="34" charset="0"/>
              </a:rPr>
              <a:t>Tailor messages via options menu</a:t>
            </a:r>
            <a:endParaRPr lang="en-US" sz="1600" dirty="0">
              <a:latin typeface="Myriad Pro" panose="020B0503030403020204" pitchFamily="34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100F27A-4868-4E0D-B9FA-24382306432F}"/>
              </a:ext>
            </a:extLst>
          </p:cNvPr>
          <p:cNvCxnSpPr>
            <a:endCxn id="12" idx="1"/>
          </p:cNvCxnSpPr>
          <p:nvPr/>
        </p:nvCxnSpPr>
        <p:spPr>
          <a:xfrm>
            <a:off x="2890193" y="1837853"/>
            <a:ext cx="433801" cy="461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92AB551-B75D-4013-8349-94B805320139}"/>
              </a:ext>
            </a:extLst>
          </p:cNvPr>
          <p:cNvCxnSpPr>
            <a:cxnSpLocks/>
          </p:cNvCxnSpPr>
          <p:nvPr/>
        </p:nvCxnSpPr>
        <p:spPr>
          <a:xfrm>
            <a:off x="5895178" y="1833241"/>
            <a:ext cx="38618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861952C-270C-4C81-A2EC-7EB3E6837A50}"/>
              </a:ext>
            </a:extLst>
          </p:cNvPr>
          <p:cNvCxnSpPr>
            <a:cxnSpLocks/>
          </p:cNvCxnSpPr>
          <p:nvPr/>
        </p:nvCxnSpPr>
        <p:spPr>
          <a:xfrm>
            <a:off x="5895177" y="3125059"/>
            <a:ext cx="38618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85B5A01-797F-47EA-B61B-B6BEC52F33A5}"/>
              </a:ext>
            </a:extLst>
          </p:cNvPr>
          <p:cNvCxnSpPr>
            <a:cxnSpLocks/>
          </p:cNvCxnSpPr>
          <p:nvPr/>
        </p:nvCxnSpPr>
        <p:spPr>
          <a:xfrm>
            <a:off x="5908207" y="4408512"/>
            <a:ext cx="38618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DAC381D-5832-4DB1-AACE-02018B38BDEB}"/>
              </a:ext>
            </a:extLst>
          </p:cNvPr>
          <p:cNvCxnSpPr>
            <a:cxnSpLocks/>
          </p:cNvCxnSpPr>
          <p:nvPr/>
        </p:nvCxnSpPr>
        <p:spPr>
          <a:xfrm>
            <a:off x="4679482" y="4893800"/>
            <a:ext cx="0" cy="30303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4CAC5DA-144E-46BD-AAF4-B9BB600C2282}"/>
              </a:ext>
            </a:extLst>
          </p:cNvPr>
          <p:cNvCxnSpPr>
            <a:cxnSpLocks/>
          </p:cNvCxnSpPr>
          <p:nvPr/>
        </p:nvCxnSpPr>
        <p:spPr>
          <a:xfrm>
            <a:off x="1598086" y="4399690"/>
            <a:ext cx="1719393" cy="796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8648C82-3840-4918-9631-1E6F7B7B9580}"/>
              </a:ext>
            </a:extLst>
          </p:cNvPr>
          <p:cNvCxnSpPr>
            <a:cxnSpLocks/>
          </p:cNvCxnSpPr>
          <p:nvPr/>
        </p:nvCxnSpPr>
        <p:spPr>
          <a:xfrm>
            <a:off x="1598086" y="3129171"/>
            <a:ext cx="1719393" cy="796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AF59667-743A-44FA-AE50-B5BC7E67C633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1604601" y="2335879"/>
            <a:ext cx="0" cy="2100348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682A3AB-1CC1-4960-970A-47C7F503AFFE}"/>
              </a:ext>
            </a:extLst>
          </p:cNvPr>
          <p:cNvSpPr/>
          <p:nvPr/>
        </p:nvSpPr>
        <p:spPr>
          <a:xfrm>
            <a:off x="6281358" y="1349051"/>
            <a:ext cx="2571184" cy="98682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Myriad Pro" panose="020B0503030403020204" pitchFamily="34" charset="0"/>
              </a:rPr>
              <a:t>Display location on Google Maps</a:t>
            </a:r>
            <a:endParaRPr lang="en-US" dirty="0">
              <a:solidFill>
                <a:schemeClr val="tx1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1445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PROJECT TIMELINE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B6C5EA-E91E-4AFA-9E98-4A91961D177D}"/>
              </a:ext>
            </a:extLst>
          </p:cNvPr>
          <p:cNvSpPr txBox="1"/>
          <p:nvPr/>
        </p:nvSpPr>
        <p:spPr>
          <a:xfrm>
            <a:off x="161924" y="1560316"/>
            <a:ext cx="12792076" cy="5532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900"/>
              </a:spcAft>
            </a:pPr>
            <a: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  <a:t>Week 8: Get feedback for PCB, incorporate into design</a:t>
            </a:r>
          </a:p>
          <a:p>
            <a:pPr>
              <a:spcAft>
                <a:spcPts val="900"/>
              </a:spcAft>
            </a:pPr>
            <a: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  <a:t>Week 9: Finish and submit PCB, smartphone app functional for testing</a:t>
            </a:r>
          </a:p>
          <a:p>
            <a:pPr>
              <a:spcAft>
                <a:spcPts val="900"/>
              </a:spcAft>
            </a:pPr>
            <a: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  <a:t>Week 10: Spring Break</a:t>
            </a:r>
          </a:p>
          <a:p>
            <a:pPr>
              <a:spcAft>
                <a:spcPts val="900"/>
              </a:spcAft>
            </a:pPr>
            <a: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  <a:t>Week 11: Receive PCB, solder board, test embedded program</a:t>
            </a:r>
          </a:p>
          <a:p>
            <a:pPr>
              <a:spcAft>
                <a:spcPts val="900"/>
              </a:spcAft>
            </a:pPr>
            <a: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  <a:t>Week 12: Finish main portions of embedded program, begin testing of main features</a:t>
            </a:r>
          </a:p>
          <a:p>
            <a:pPr>
              <a:spcAft>
                <a:spcPts val="900"/>
              </a:spcAft>
            </a:pPr>
            <a: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  <a:t>Week 13: Test full design for vital aspects such as SMS coms and GPS coordinates</a:t>
            </a:r>
          </a:p>
          <a:p>
            <a:pPr>
              <a:spcAft>
                <a:spcPts val="900"/>
              </a:spcAft>
            </a:pPr>
            <a: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  <a:t>Week 14: Finish packaging, finish app, finish embedded soft., test other features</a:t>
            </a:r>
          </a:p>
          <a:p>
            <a:pPr>
              <a:spcAft>
                <a:spcPts val="900"/>
              </a:spcAft>
            </a:pPr>
            <a: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  <a:t>Week 15: Finish all features, test edge cases, find limits of device</a:t>
            </a:r>
          </a:p>
          <a:p>
            <a:pPr>
              <a:spcAft>
                <a:spcPts val="900"/>
              </a:spcAft>
            </a:pPr>
            <a: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  <a:t>Week 16: Design Showcase</a:t>
            </a:r>
          </a:p>
          <a:p>
            <a:br>
              <a:rPr lang="en-US" sz="2600" dirty="0">
                <a:solidFill>
                  <a:schemeClr val="bg1"/>
                </a:solidFill>
                <a:latin typeface="Myriad Pro" panose="020B0503030403020204" pitchFamily="34" charset="0"/>
              </a:rPr>
            </a:br>
            <a:endParaRPr lang="en-US" sz="26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2066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858083"/>
            <a:ext cx="12192000" cy="108235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56480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5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PROJECT OVERVIEW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6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1FD8B-FD64-4187-A213-90EB78F2B449}"/>
              </a:ext>
            </a:extLst>
          </p:cNvPr>
          <p:cNvSpPr txBox="1"/>
          <p:nvPr/>
        </p:nvSpPr>
        <p:spPr>
          <a:xfrm>
            <a:off x="247064" y="1199743"/>
            <a:ext cx="5620336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Device which is able to find its own location using assisted GPS from an onboard cell modem.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Device can also use Bluetooth which can be used to approximate distance based on strength of signal.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Device is designed to fit into backpack or luggage and transmit its location to user’s smartphone through SMS messages, and can communicate at close range using Bluetooth.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Myriad Pro" panose="020B0503030403020204" pitchFamily="34" charset="0"/>
              </a:rPr>
              <a:t>Once smartphone receives GPS coordinates, it will plot those onto a Google Maps display to show user exact location of their belongings.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Myriad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pic>
        <p:nvPicPr>
          <p:cNvPr id="2" name="Box_Animation">
            <a:hlinkClick r:id="" action="ppaction://media"/>
            <a:extLst>
              <a:ext uri="{FF2B5EF4-FFF2-40B4-BE49-F238E27FC236}">
                <a16:creationId xmlns:a16="http://schemas.microsoft.com/office/drawing/2014/main" id="{6C28366F-FC4B-4272-BFF8-AF64C87A2A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13490" y="1807534"/>
            <a:ext cx="5667827" cy="3188153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3058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8235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Helvetica" panose="020B0500000000000000" pitchFamily="34" charset="0"/>
              </a:rPr>
              <a:t> PSSCS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7E1C9B-8906-4FD2-88AC-3EB1CC92AD7D}"/>
              </a:ext>
            </a:extLst>
          </p:cNvPr>
          <p:cNvSpPr/>
          <p:nvPr/>
        </p:nvSpPr>
        <p:spPr>
          <a:xfrm>
            <a:off x="390525" y="1564839"/>
            <a:ext cx="1074419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Myriad Pro" panose="020B0503030403020204" pitchFamily="34" charset="0"/>
              </a:rPr>
              <a:t> 	An ability to communicate with the user through 	Bluetooth 	in short distances.</a:t>
            </a:r>
          </a:p>
          <a:p>
            <a:pPr>
              <a:buFont typeface="+mj-lt"/>
              <a:buAutoNum type="arabicPeriod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Myriad Pro" panose="020B0503030403020204" pitchFamily="34" charset="0"/>
              </a:rPr>
              <a:t> 	An ability to communicate with the user through a cell 	modem over SMS in long distances.</a:t>
            </a:r>
          </a:p>
          <a:p>
            <a:pPr>
              <a:buFont typeface="+mj-lt"/>
              <a:buAutoNum type="arabicPeriod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Myriad Pro" panose="020B0503030403020204" pitchFamily="34" charset="0"/>
              </a:rPr>
              <a:t> 	An ability to display operating mode, battery life, and cell 	signal through an LCD.</a:t>
            </a:r>
          </a:p>
          <a:p>
            <a:pPr>
              <a:buFont typeface="+mj-lt"/>
              <a:buAutoNum type="arabicPeriod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Myriad Pro" panose="020B0503030403020204" pitchFamily="34" charset="0"/>
              </a:rPr>
              <a:t> 	An ability to detect the devices location.</a:t>
            </a:r>
          </a:p>
          <a:p>
            <a:pPr>
              <a:buFont typeface="+mj-lt"/>
              <a:buAutoNum type="arabicPeriod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Myriad Pro" panose="020B0503030403020204" pitchFamily="34" charset="0"/>
              </a:rPr>
              <a:t> 	An ability to control the device through a smartphone 	application.</a:t>
            </a:r>
          </a:p>
        </p:txBody>
      </p:sp>
    </p:spTree>
    <p:extLst>
      <p:ext uri="{BB962C8B-B14F-4D97-AF65-F5344CB8AC3E}">
        <p14:creationId xmlns:p14="http://schemas.microsoft.com/office/powerpoint/2010/main" val="3430822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" y="-131590"/>
            <a:ext cx="12192000" cy="1082352"/>
          </a:xfrm>
        </p:spPr>
        <p:txBody>
          <a:bodyPr>
            <a:no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Helvetica" panose="020B0500000000000000" pitchFamily="34" charset="0"/>
              </a:rPr>
              <a:t> MAJOR COMPONENTS: Microcontroller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BD123F-D568-4105-926F-4578EBEF899E}"/>
              </a:ext>
            </a:extLst>
          </p:cNvPr>
          <p:cNvSpPr/>
          <p:nvPr/>
        </p:nvSpPr>
        <p:spPr>
          <a:xfrm>
            <a:off x="217810" y="1543635"/>
            <a:ext cx="5265868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  <a:latin typeface="Myriad Pro" panose="020B0503030403020204" pitchFamily="34" charset="0"/>
              </a:rPr>
              <a:t>MSP430FR6989 selected as microcontroller for project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  <a:latin typeface="Myriad Pro" panose="020B0503030403020204" pitchFamily="34" charset="0"/>
              </a:rPr>
              <a:t>128 kB FRAM, 2 kB RAM, .375 mA @ 1 MHz, 2 UART, 4 SPI, 83 pins.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  <a:latin typeface="Myriad Pro" panose="020B0503030403020204" pitchFamily="34" charset="0"/>
              </a:rPr>
              <a:t>Chosen because it is very power efficient while still having enough memory and speed to perform required processes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336838-35AF-4D5D-B4B8-2358E802D2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8" t="17120" r="10696" b="14617"/>
          <a:stretch/>
        </p:blipFill>
        <p:spPr>
          <a:xfrm>
            <a:off x="7477125" y="2419350"/>
            <a:ext cx="3381375" cy="227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103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" y="-131590"/>
            <a:ext cx="12192000" cy="1082352"/>
          </a:xfrm>
        </p:spPr>
        <p:txBody>
          <a:bodyPr>
            <a:no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Helvetica" panose="020B0500000000000000" pitchFamily="34" charset="0"/>
              </a:rPr>
              <a:t> MAJOR COMPONENTS: Cell Modem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BD123F-D568-4105-926F-4578EBEF899E}"/>
              </a:ext>
            </a:extLst>
          </p:cNvPr>
          <p:cNvSpPr/>
          <p:nvPr/>
        </p:nvSpPr>
        <p:spPr>
          <a:xfrm>
            <a:off x="217810" y="1422616"/>
            <a:ext cx="526586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Myriad Pro" panose="020B0503030403020204" pitchFamily="34" charset="0"/>
              </a:rPr>
              <a:t>SIM5320A selected as GSM modem for our project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Myriad Pro" panose="020B0503030403020204" pitchFamily="34" charset="0"/>
              </a:rPr>
              <a:t>Supports 2G and 3G connections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Myriad Pro" panose="020B0503030403020204" pitchFamily="34" charset="0"/>
              </a:rPr>
              <a:t>Adafruit</a:t>
            </a:r>
            <a:r>
              <a:rPr lang="en-US" sz="2800" dirty="0">
                <a:solidFill>
                  <a:schemeClr val="bg1"/>
                </a:solidFill>
                <a:latin typeface="Myriad Pro" panose="020B0503030403020204" pitchFamily="34" charset="0"/>
              </a:rPr>
              <a:t> breakout board available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Myriad Pro" panose="020B0503030403020204" pitchFamily="34" charset="0"/>
              </a:rPr>
              <a:t>Built in support for variety of protocols including SMS, MMS, HTTP, FTP, SSL, DNS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Myriad Pro" panose="020B0503030403020204" pitchFamily="34" charset="0"/>
              </a:rPr>
              <a:t>Chosen because of flexibility of the component along with example code and board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2748FB-6B6B-42DA-B3B8-32188476B1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235" y="1873315"/>
            <a:ext cx="4428606" cy="332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76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" y="-131590"/>
            <a:ext cx="12192000" cy="1082352"/>
          </a:xfrm>
        </p:spPr>
        <p:txBody>
          <a:bodyPr>
            <a:no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Helvetica" panose="020B0500000000000000" pitchFamily="34" charset="0"/>
              </a:rPr>
              <a:t> MAJOR COMPONENTS: Bluetooth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BD123F-D568-4105-926F-4578EBEF899E}"/>
              </a:ext>
            </a:extLst>
          </p:cNvPr>
          <p:cNvSpPr/>
          <p:nvPr/>
        </p:nvSpPr>
        <p:spPr>
          <a:xfrm>
            <a:off x="217810" y="1460716"/>
            <a:ext cx="635642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RN4020 chosen as </a:t>
            </a:r>
            <a:r>
              <a:rPr lang="en-US" sz="3200" dirty="0" err="1">
                <a:solidFill>
                  <a:schemeClr val="bg1"/>
                </a:solidFill>
                <a:latin typeface="Myriad Pro" panose="020B0503030403020204" pitchFamily="34" charset="0"/>
              </a:rPr>
              <a:t>bluetooth</a:t>
            </a: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 module for project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7 dBm, &lt;900 </a:t>
            </a:r>
            <a:r>
              <a:rPr lang="en-US" sz="3200" dirty="0" err="1">
                <a:solidFill>
                  <a:schemeClr val="bg1"/>
                </a:solidFill>
                <a:latin typeface="Myriad Pro" panose="020B0503030403020204" pitchFamily="34" charset="0"/>
              </a:rPr>
              <a:t>nA</a:t>
            </a: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 while asleep, 16 mA while operating, support SPI and UART,  1 Mb/s transmission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Chosen due to balance between power consumption and transmission power, under optimal conditions, can transmit 100 meters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088406-12B8-4A46-8CBC-E0CB8EF6C2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0" y="1263094"/>
            <a:ext cx="43815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318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" y="-131590"/>
            <a:ext cx="12192000" cy="1082352"/>
          </a:xfrm>
        </p:spPr>
        <p:txBody>
          <a:bodyPr>
            <a:no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Helvetica" panose="020B0500000000000000" pitchFamily="34" charset="0"/>
              </a:rPr>
              <a:t> MAJOR COMPONENTS: Display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BD123F-D568-4105-926F-4578EBEF899E}"/>
              </a:ext>
            </a:extLst>
          </p:cNvPr>
          <p:cNvSpPr/>
          <p:nvPr/>
        </p:nvSpPr>
        <p:spPr>
          <a:xfrm>
            <a:off x="427360" y="1659227"/>
            <a:ext cx="635642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EA DOGS104W-A chosen as LCD display for our project</a:t>
            </a:r>
          </a:p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Low power consumption (440 µA typical)</a:t>
            </a:r>
          </a:p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Backlight optional</a:t>
            </a:r>
          </a:p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4 lines with adjustable character sets</a:t>
            </a:r>
          </a:p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yriad Pro" panose="020B0503030403020204" pitchFamily="34" charset="0"/>
              </a:rPr>
              <a:t>SPI or I2C interface for simplicity with our microcontroller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97BAF3-C1F3-41C1-91F5-715178F70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952" y="2336909"/>
            <a:ext cx="4182285" cy="234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567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BECAD1-6169-4EB0-9E87-10F0675128DC}"/>
              </a:ext>
            </a:extLst>
          </p:cNvPr>
          <p:cNvSpPr/>
          <p:nvPr/>
        </p:nvSpPr>
        <p:spPr>
          <a:xfrm>
            <a:off x="-1" y="0"/>
            <a:ext cx="12182475" cy="1082352"/>
          </a:xfrm>
          <a:prstGeom prst="rect">
            <a:avLst/>
          </a:prstGeom>
          <a:solidFill>
            <a:srgbClr val="0F3A6A"/>
          </a:solidFill>
          <a:ln>
            <a:solidFill>
              <a:srgbClr val="081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A24E56-9E29-41E4-AFEA-386F42216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" y="-131590"/>
            <a:ext cx="12192000" cy="1082352"/>
          </a:xfrm>
        </p:spPr>
        <p:txBody>
          <a:bodyPr>
            <a:no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  <a:latin typeface="Helvetica" panose="020B0500000000000000" pitchFamily="34" charset="0"/>
              </a:rPr>
              <a:t> MAJOR COMPONENTS: Battery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68670-629C-4CF6-A165-9F5589F7429F}"/>
              </a:ext>
            </a:extLst>
          </p:cNvPr>
          <p:cNvSpPr/>
          <p:nvPr/>
        </p:nvSpPr>
        <p:spPr>
          <a:xfrm>
            <a:off x="2844670" y="1282377"/>
            <a:ext cx="5278016" cy="5278016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6F1329-360B-43B4-BEAB-5721690CC880}"/>
              </a:ext>
            </a:extLst>
          </p:cNvPr>
          <p:cNvSpPr/>
          <p:nvPr/>
        </p:nvSpPr>
        <p:spPr>
          <a:xfrm>
            <a:off x="9086850" y="5776184"/>
            <a:ext cx="2788135" cy="909411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BD123F-D568-4105-926F-4578EBEF899E}"/>
              </a:ext>
            </a:extLst>
          </p:cNvPr>
          <p:cNvSpPr/>
          <p:nvPr/>
        </p:nvSpPr>
        <p:spPr>
          <a:xfrm>
            <a:off x="414955" y="1336062"/>
            <a:ext cx="6356425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Myriad Pro" panose="020B0503030403020204" pitchFamily="34" charset="0"/>
              </a:rPr>
              <a:t>PRT-13856 chosen as rechargeable battery for project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Myriad Pro" panose="020B0503030403020204" pitchFamily="34" charset="0"/>
              </a:rPr>
              <a:t>3.7 V, 6 Ah, &lt; 150 g, 51 * 73 * 20 mm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Myriad Pro" panose="020B0503030403020204" pitchFamily="34" charset="0"/>
              </a:rPr>
              <a:t>Provides enough voltage to run all components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Myriad Pro" panose="020B0503030403020204" pitchFamily="34" charset="0"/>
              </a:rPr>
              <a:t>Under minimal use conditions, will power device for approximately 51 days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Myriad Pro" panose="020B0503030403020204" pitchFamily="34" charset="0"/>
              </a:rPr>
              <a:t>Weight and size wise, battery is small enough to not impact design considerably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7255D6-C389-44E9-AA90-3CEF88E42A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447" y="1828797"/>
            <a:ext cx="3724277" cy="372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19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1807</TotalTime>
  <Words>794</Words>
  <Application>Microsoft Office PowerPoint</Application>
  <PresentationFormat>Widescreen</PresentationFormat>
  <Paragraphs>127</Paragraphs>
  <Slides>25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Helvetica</vt:lpstr>
      <vt:lpstr>Myriad Pro</vt:lpstr>
      <vt:lpstr>PT Sans</vt:lpstr>
      <vt:lpstr>Office Theme</vt:lpstr>
      <vt:lpstr>ECE 477 MIDTERM DESIGN REVIEW</vt:lpstr>
      <vt:lpstr> OUTLINE</vt:lpstr>
      <vt:lpstr> PROJECT OVERVIEW</vt:lpstr>
      <vt:lpstr> PSSCS</vt:lpstr>
      <vt:lpstr> MAJOR COMPONENTS: Microcontroller</vt:lpstr>
      <vt:lpstr> MAJOR COMPONENTS: Cell Modem</vt:lpstr>
      <vt:lpstr> MAJOR COMPONENTS: Bluetooth</vt:lpstr>
      <vt:lpstr> MAJOR COMPONENTS: Display</vt:lpstr>
      <vt:lpstr> MAJOR COMPONENTS: Battery</vt:lpstr>
      <vt:lpstr> BLOCK DIAGRAM</vt:lpstr>
      <vt:lpstr> PACKAGING DESIGN</vt:lpstr>
      <vt:lpstr> ELECTRICAL SCHEMATIC</vt:lpstr>
      <vt:lpstr> PCB LAYOUT OVERVIEW: Top Layer</vt:lpstr>
      <vt:lpstr> PCB LAYOUT OVERVIEW: Bottom Layer</vt:lpstr>
      <vt:lpstr> PCB LAYOUT: Bluetooth Module</vt:lpstr>
      <vt:lpstr> PCB LAYOUT: JTAG and Reset</vt:lpstr>
      <vt:lpstr> PCB LAYOUT: Microcontroller</vt:lpstr>
      <vt:lpstr> PCB LAYOUT: Cell Modem and SIM</vt:lpstr>
      <vt:lpstr> PCB LAYOUT: Power Block</vt:lpstr>
      <vt:lpstr> PCB LAYOUT: LCD &amp; Buttons</vt:lpstr>
      <vt:lpstr> SOFTWARE DEVELOPMENT PROGRESS</vt:lpstr>
      <vt:lpstr> SOFTWARE DEVELOPMENT PROGRESS</vt:lpstr>
      <vt:lpstr> SOFTWARE DEVELOPMENT PROGRESS</vt:lpstr>
      <vt:lpstr>PROJECT TIMELINE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477 MIDTERM DESIGN REVIEW</dc:title>
  <dc:creator>Aaron Kaiser</dc:creator>
  <cp:lastModifiedBy>Aaron Kaiser</cp:lastModifiedBy>
  <cp:revision>62</cp:revision>
  <dcterms:created xsi:type="dcterms:W3CDTF">2018-02-25T22:21:37Z</dcterms:created>
  <dcterms:modified xsi:type="dcterms:W3CDTF">2018-02-28T17:28:07Z</dcterms:modified>
</cp:coreProperties>
</file>

<file path=docProps/thumbnail.jpeg>
</file>